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</p:sldMasterIdLst>
  <p:notesMasterIdLst>
    <p:notesMasterId r:id="rId18"/>
  </p:notesMasterIdLst>
  <p:sldIdLst>
    <p:sldId id="294" r:id="rId5"/>
    <p:sldId id="275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5" r:id="rId17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3509" autoAdjust="0"/>
  </p:normalViewPr>
  <p:slideViewPr>
    <p:cSldViewPr>
      <p:cViewPr varScale="1">
        <p:scale>
          <a:sx n="151" d="100"/>
          <a:sy n="151" d="100"/>
        </p:scale>
        <p:origin x="882" y="11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CD5C3-FF17-4BAA-A387-BE7894675330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11E2C-9097-444A-B0ED-9CF2B61AF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1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14296" fontAlgn="base">
                <a:spcBef>
                  <a:spcPct val="0"/>
                </a:spcBef>
                <a:spcAft>
                  <a:spcPct val="0"/>
                </a:spcAft>
              </a:pPr>
              <a:endParaRPr lang="en-US" sz="844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2" y="3998627"/>
            <a:ext cx="5430791" cy="2308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646608"/>
            <a:ext cx="5439300" cy="352019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1875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1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7" y="1053985"/>
            <a:ext cx="2423078" cy="166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788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60" y="823152"/>
            <a:ext cx="242687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50" tIns="28575" rIns="57150" bIns="28575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571478"/>
            <a:r>
              <a:rPr lang="en-US" sz="1250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19552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4"/>
            <a:ext cx="6286500" cy="384571"/>
          </a:xfrm>
        </p:spPr>
        <p:txBody>
          <a:bodyPr>
            <a:normAutofit/>
          </a:bodyPr>
          <a:lstStyle>
            <a:lvl1pPr algn="r">
              <a:defRPr sz="135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013"/>
            </a:lvl1pPr>
            <a:lvl2pPr marL="417910" indent="-160735">
              <a:buFont typeface="Arial" pitchFamily="34" charset="0"/>
              <a:buChar char="•"/>
              <a:defRPr sz="1013">
                <a:latin typeface="AkzidenzGrotesk" pitchFamily="50" charset="0"/>
              </a:defRPr>
            </a:lvl2pPr>
            <a:lvl3pPr>
              <a:defRPr sz="1013">
                <a:latin typeface="AkzidenzGrotesk" pitchFamily="50" charset="0"/>
              </a:defRPr>
            </a:lvl3pPr>
            <a:lvl4pPr marL="771525" indent="0">
              <a:buFont typeface="Arial" pitchFamily="34" charset="0"/>
              <a:buNone/>
              <a:defRPr sz="1013">
                <a:latin typeface="AkzidenzGrotesk" pitchFamily="50" charset="0"/>
              </a:defRPr>
            </a:lvl4pPr>
            <a:lvl5pPr marL="1157288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765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00113"/>
            <a:ext cx="3028950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900113"/>
            <a:ext cx="3028950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8812E-561E-438A-81D3-22B6B9FAEA9A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45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30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595" marR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25" dirty="0" smtClean="0"/>
            </a:lvl1pPr>
            <a:lvl2pPr marL="393883" marR="0" indent="-142869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2pPr>
            <a:lvl3pPr marL="503019" marR="0" indent="-1269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3pPr>
          </a:lstStyle>
          <a:p>
            <a:pPr marL="177595" marR="0" lvl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177595" marR="0" lvl="1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177595" marR="0" lvl="2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536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595" marR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25" dirty="0" smtClean="0"/>
            </a:lvl1pPr>
            <a:lvl2pPr marL="393883" marR="0" indent="-142869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000" dirty="0" smtClean="0"/>
            </a:lvl2pPr>
            <a:lvl3pPr marL="503019" marR="0" indent="-1269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3pPr>
          </a:lstStyle>
          <a:p>
            <a:pPr marL="177595" marR="0" lvl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177595" marR="0" lvl="1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177595" marR="0" lvl="2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14296" fontAlgn="base">
              <a:spcBef>
                <a:spcPct val="0"/>
              </a:spcBef>
              <a:spcAft>
                <a:spcPct val="0"/>
              </a:spcAft>
            </a:pPr>
            <a:endParaRPr lang="en-US" sz="844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50963"/>
            <a:ext cx="200643" cy="481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14296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313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1429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313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646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125" dirty="0" smtClean="0"/>
            </a:lvl1pPr>
            <a:lvl2pPr>
              <a:defRPr lang="en-US" sz="875" dirty="0" smtClean="0"/>
            </a:lvl2pPr>
            <a:lvl3pPr>
              <a:defRPr lang="en-US" sz="875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03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52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7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4"/>
            <a:ext cx="6286500" cy="384571"/>
          </a:xfrm>
        </p:spPr>
        <p:txBody>
          <a:bodyPr>
            <a:normAutofit/>
          </a:bodyPr>
          <a:lstStyle>
            <a:lvl1pPr algn="r">
              <a:defRPr sz="135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013"/>
            </a:lvl1pPr>
            <a:lvl2pPr marL="417910" indent="-160735">
              <a:buFont typeface="Arial" pitchFamily="34" charset="0"/>
              <a:buChar char="•"/>
              <a:defRPr sz="1013">
                <a:latin typeface="AkzidenzGrotesk" pitchFamily="50" charset="0"/>
              </a:defRPr>
            </a:lvl2pPr>
            <a:lvl3pPr>
              <a:defRPr sz="1013">
                <a:latin typeface="AkzidenzGrotesk" pitchFamily="50" charset="0"/>
              </a:defRPr>
            </a:lvl3pPr>
            <a:lvl4pPr marL="771525" indent="0">
              <a:buFont typeface="Arial" pitchFamily="34" charset="0"/>
              <a:buNone/>
              <a:defRPr sz="1013">
                <a:latin typeface="AkzidenzGrotesk" pitchFamily="50" charset="0"/>
              </a:defRPr>
            </a:lvl4pPr>
            <a:lvl5pPr marL="1157288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3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4"/>
            <a:ext cx="6286500" cy="384571"/>
          </a:xfrm>
        </p:spPr>
        <p:txBody>
          <a:bodyPr>
            <a:normAutofit/>
          </a:bodyPr>
          <a:lstStyle>
            <a:lvl1pPr algn="r">
              <a:defRPr sz="135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013"/>
            </a:lvl1pPr>
            <a:lvl2pPr marL="417910" indent="-160735">
              <a:buFont typeface="Arial" pitchFamily="34" charset="0"/>
              <a:buChar char="•"/>
              <a:defRPr sz="1013">
                <a:latin typeface="AkzidenzGrotesk" pitchFamily="50" charset="0"/>
              </a:defRPr>
            </a:lvl2pPr>
            <a:lvl3pPr>
              <a:defRPr sz="1013">
                <a:latin typeface="AkzidenzGrotesk" pitchFamily="50" charset="0"/>
              </a:defRPr>
            </a:lvl3pPr>
            <a:lvl4pPr marL="900113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4pPr>
            <a:lvl5pPr marL="1157288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8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692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2" y="291626"/>
            <a:ext cx="6185087" cy="35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3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41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571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571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6" y="5043709"/>
            <a:ext cx="200643" cy="5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14296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313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1429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375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6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826561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5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75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5pPr>
      <a:lvl6pPr marL="214296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6pPr>
      <a:lvl7pPr marL="428591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7pPr>
      <a:lvl8pPr marL="642887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8pPr>
      <a:lvl9pPr marL="857181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9pPr>
    </p:titleStyle>
    <p:bodyStyle>
      <a:lvl1pPr marL="177595" indent="-177595" algn="l" defTabSz="216528" rtl="0" eaLnBrk="1" fontAlgn="base" hangingPunct="1">
        <a:lnSpc>
          <a:spcPct val="90000"/>
        </a:lnSpc>
        <a:spcBef>
          <a:spcPts val="140"/>
        </a:spcBef>
        <a:spcAft>
          <a:spcPts val="140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125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3883" indent="-142869" algn="l" defTabSz="216528" rtl="0" eaLnBrk="1" fontAlgn="base" hangingPunct="1">
        <a:lnSpc>
          <a:spcPct val="90000"/>
        </a:lnSpc>
        <a:spcBef>
          <a:spcPts val="140"/>
        </a:spcBef>
        <a:spcAft>
          <a:spcPts val="140"/>
        </a:spcAft>
        <a:buClr>
          <a:schemeClr val="bg2"/>
        </a:buClr>
        <a:buSzPct val="100000"/>
        <a:buFont typeface="Arial" panose="020B0604020202020204" pitchFamily="34" charset="0"/>
        <a:buChar char="–"/>
        <a:defRPr sz="875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503019" indent="-126995" algn="l" defTabSz="216528" rtl="0" eaLnBrk="1" fontAlgn="base" hangingPunct="1">
        <a:lnSpc>
          <a:spcPct val="90000"/>
        </a:lnSpc>
        <a:spcBef>
          <a:spcPts val="140"/>
        </a:spcBef>
        <a:spcAft>
          <a:spcPts val="140"/>
        </a:spcAft>
        <a:buClr>
          <a:schemeClr val="bg2"/>
        </a:buClr>
        <a:buSzPct val="100000"/>
        <a:buFont typeface="Arial" panose="020B0604020202020204" pitchFamily="34" charset="0"/>
        <a:buChar char="–"/>
        <a:defRPr sz="875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831883" indent="-107147" algn="l" rtl="0" eaLnBrk="1" fontAlgn="base" hangingPunct="1">
        <a:spcBef>
          <a:spcPct val="20000"/>
        </a:spcBef>
        <a:spcAft>
          <a:spcPct val="0"/>
        </a:spcAft>
        <a:buChar char="–"/>
        <a:defRPr sz="938">
          <a:solidFill>
            <a:schemeClr val="bg1"/>
          </a:solidFill>
          <a:latin typeface="+mn-lt"/>
        </a:defRPr>
      </a:lvl4pPr>
      <a:lvl5pPr marL="992604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5pPr>
      <a:lvl6pPr marL="1206900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6pPr>
      <a:lvl7pPr marL="1421195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7pPr>
      <a:lvl8pPr marL="1635491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8pPr>
      <a:lvl9pPr marL="1849786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1pPr>
      <a:lvl2pPr marL="214296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2pPr>
      <a:lvl3pPr marL="428591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42887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4pPr>
      <a:lvl5pPr marL="857181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5pPr>
      <a:lvl6pPr marL="1071477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85772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500068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714363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37652" y="3998627"/>
            <a:ext cx="5430791" cy="286232"/>
          </a:xfrm>
        </p:spPr>
        <p:txBody>
          <a:bodyPr/>
          <a:lstStyle/>
          <a:p>
            <a:r>
              <a:rPr lang="en-US" sz="1400" dirty="0"/>
              <a:t>Lecture 14.3 - Overlapping Data Transfer with Computation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Module 14 – Efficient Host-Device Data Transfer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2848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3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47">
        <p:fade/>
      </p:transition>
    </mc:Choice>
    <mc:Fallback xmlns="">
      <p:transition spd="med" advTm="136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Ideal, Pipelined Timing</a:t>
            </a:r>
            <a:endParaRPr lang="en-US" dirty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Will need at least three buffers for each original A, B, and C, code is more complicated 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143000" y="1704127"/>
            <a:ext cx="615988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A.0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798055" y="1704127"/>
            <a:ext cx="596027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B.0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820634" y="1704127"/>
            <a:ext cx="616972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C.0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447210" y="2269168"/>
            <a:ext cx="587434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A.1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433149" y="1704127"/>
            <a:ext cx="1140836" cy="471488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C.0 = A.0 + B.0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087032" y="2268484"/>
            <a:ext cx="639246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B.1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820634" y="2268484"/>
            <a:ext cx="1098796" cy="471488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C.1 = A.1 + B.1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20633" y="2825696"/>
            <a:ext cx="640784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A.2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525198" y="2836411"/>
            <a:ext cx="644356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B.2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768246" y="1561253"/>
            <a:ext cx="1410480" cy="1971675"/>
          </a:xfrm>
          <a:prstGeom prst="rect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250045" y="2297352"/>
            <a:ext cx="616972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C.1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250045" y="2861708"/>
            <a:ext cx="1098796" cy="471488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C.2 = A.2 + B.2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5250044" y="3418921"/>
            <a:ext cx="640784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A.3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954609" y="3429636"/>
            <a:ext cx="644356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B.3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197657" y="2154477"/>
            <a:ext cx="1410480" cy="1971675"/>
          </a:xfrm>
          <a:prstGeom prst="rect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904">
        <p:fade/>
      </p:transition>
    </mc:Choice>
    <mc:Fallback xmlns="">
      <p:transition spd="med" advTm="549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 Queues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Provide multiple queues for each engine</a:t>
            </a:r>
          </a:p>
          <a:p>
            <a:r>
              <a:rPr lang="en-US" sz="1600" dirty="0"/>
              <a:t>Allow more concurrency by allowing some streams to make progress for an engine while others are blocked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43188" y="2727688"/>
            <a:ext cx="1347589" cy="358081"/>
          </a:xfrm>
          <a:prstGeom prst="roundRect">
            <a:avLst/>
          </a:prstGeom>
          <a:solidFill>
            <a:srgbClr val="002060"/>
          </a:solidFill>
          <a:ln>
            <a:solidFill>
              <a:srgbClr val="73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48" tIns="28574" rIns="57148" bIns="28574" anchor="ctr"/>
          <a:lstStyle/>
          <a:p>
            <a:pPr algn="ctr">
              <a:defRPr/>
            </a:pPr>
            <a:r>
              <a:rPr lang="en-US" sz="1050"/>
              <a:t>P -- Q -- 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43188" y="2191095"/>
            <a:ext cx="1347589" cy="358082"/>
          </a:xfrm>
          <a:prstGeom prst="roundRect">
            <a:avLst/>
          </a:prstGeom>
          <a:solidFill>
            <a:srgbClr val="002060"/>
          </a:solidFill>
          <a:ln>
            <a:solidFill>
              <a:srgbClr val="73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48" tIns="28574" rIns="57148" bIns="28574" anchor="ctr"/>
          <a:lstStyle/>
          <a:p>
            <a:pPr algn="ctr">
              <a:defRPr/>
            </a:pPr>
            <a:r>
              <a:rPr lang="en-US" sz="1050"/>
              <a:t>A -- B -- 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53112" y="3252240"/>
            <a:ext cx="1347589" cy="358081"/>
          </a:xfrm>
          <a:prstGeom prst="roundRect">
            <a:avLst/>
          </a:prstGeom>
          <a:solidFill>
            <a:srgbClr val="002060"/>
          </a:solidFill>
          <a:ln>
            <a:solidFill>
              <a:srgbClr val="73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7148" tIns="28574" rIns="57148" bIns="28574" anchor="ctr"/>
          <a:lstStyle/>
          <a:p>
            <a:pPr algn="ctr">
              <a:defRPr/>
            </a:pPr>
            <a:r>
              <a:rPr lang="en-US" sz="1050"/>
              <a:t>X -- Y -- 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9656" y="2549176"/>
            <a:ext cx="458455" cy="161581"/>
          </a:xfrm>
          <a:prstGeom prst="rect">
            <a:avLst/>
          </a:prstGeom>
          <a:noFill/>
        </p:spPr>
        <p:txBody>
          <a:bodyPr wrap="none" lIns="57148" tIns="28574" rIns="57148" bIns="28574">
            <a:spAutoFit/>
          </a:bodyPr>
          <a:lstStyle/>
          <a:p>
            <a:pPr algn="ctr">
              <a:defRPr/>
            </a:pPr>
            <a:r>
              <a:rPr lang="en-US" sz="675" dirty="0">
                <a:solidFill>
                  <a:schemeClr val="bg1"/>
                </a:solidFill>
              </a:rPr>
              <a:t>Stream 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9656" y="3088528"/>
            <a:ext cx="458455" cy="161581"/>
          </a:xfrm>
          <a:prstGeom prst="rect">
            <a:avLst/>
          </a:prstGeom>
          <a:noFill/>
        </p:spPr>
        <p:txBody>
          <a:bodyPr wrap="none" lIns="57148" tIns="28574" rIns="57148" bIns="28574">
            <a:spAutoFit/>
          </a:bodyPr>
          <a:lstStyle/>
          <a:p>
            <a:pPr algn="ctr">
              <a:defRPr/>
            </a:pPr>
            <a:r>
              <a:rPr lang="en-US" sz="675" dirty="0">
                <a:solidFill>
                  <a:schemeClr val="bg1"/>
                </a:solidFill>
              </a:rPr>
              <a:t>Stream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9657" y="3610321"/>
            <a:ext cx="458455" cy="161581"/>
          </a:xfrm>
          <a:prstGeom prst="rect">
            <a:avLst/>
          </a:prstGeom>
          <a:noFill/>
        </p:spPr>
        <p:txBody>
          <a:bodyPr wrap="none" lIns="57148" tIns="28574" rIns="57148" bIns="28574">
            <a:spAutoFit/>
          </a:bodyPr>
          <a:lstStyle/>
          <a:p>
            <a:pPr algn="ctr">
              <a:defRPr/>
            </a:pPr>
            <a:r>
              <a:rPr lang="en-US" sz="675" dirty="0">
                <a:solidFill>
                  <a:schemeClr val="bg1"/>
                </a:solidFill>
              </a:rPr>
              <a:t>Stream 2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677054" y="2896468"/>
            <a:ext cx="467928" cy="7094"/>
          </a:xfrm>
          <a:prstGeom prst="straightConnector1">
            <a:avLst/>
          </a:prstGeom>
          <a:ln w="38100">
            <a:solidFill>
              <a:srgbClr val="73B9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5287" y="3529384"/>
            <a:ext cx="1356136" cy="161581"/>
          </a:xfrm>
          <a:prstGeom prst="rect">
            <a:avLst/>
          </a:prstGeom>
          <a:noFill/>
        </p:spPr>
        <p:txBody>
          <a:bodyPr wrap="none" lIns="57148" tIns="28574" rIns="57148" bIns="28574">
            <a:spAutoFit/>
          </a:bodyPr>
          <a:lstStyle/>
          <a:p>
            <a:pPr algn="ctr">
              <a:defRPr/>
            </a:pPr>
            <a:r>
              <a:rPr lang="en-US" sz="675" dirty="0">
                <a:solidFill>
                  <a:schemeClr val="bg1"/>
                </a:solidFill>
              </a:rPr>
              <a:t>Multiple Hardware Work Queues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2454" y="2366071"/>
            <a:ext cx="2514600" cy="262844"/>
            <a:chOff x="464343" y="1397195"/>
            <a:chExt cx="4445000" cy="350458"/>
          </a:xfrm>
        </p:grpSpPr>
        <p:sp>
          <p:nvSpPr>
            <p:cNvPr id="13" name="Left Arrow 12"/>
            <p:cNvSpPr/>
            <p:nvPr/>
          </p:nvSpPr>
          <p:spPr>
            <a:xfrm>
              <a:off x="464343" y="1504657"/>
              <a:ext cx="4445000" cy="170962"/>
            </a:xfrm>
            <a:prstGeom prst="leftArrow">
              <a:avLst/>
            </a:prstGeom>
            <a:gradFill>
              <a:gsLst>
                <a:gs pos="50000">
                  <a:srgbClr val="002060"/>
                </a:gs>
                <a:gs pos="99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7148" tIns="28574" rIns="57148" bIns="28574"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54843" y="1397195"/>
              <a:ext cx="4254500" cy="345282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0"/>
                  </a:schemeClr>
                </a:gs>
                <a:gs pos="50000">
                  <a:srgbClr val="002060"/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7148" tIns="28574" rIns="57148" bIns="28574"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54843" y="1397195"/>
              <a:ext cx="4254500" cy="0"/>
            </a:xfrm>
            <a:prstGeom prst="line">
              <a:avLst/>
            </a:prstGeom>
            <a:ln>
              <a:solidFill>
                <a:srgbClr val="73B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54843" y="1742477"/>
              <a:ext cx="4254500" cy="0"/>
            </a:xfrm>
            <a:prstGeom prst="line">
              <a:avLst/>
            </a:prstGeom>
            <a:ln>
              <a:solidFill>
                <a:srgbClr val="73B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3"/>
            <p:cNvSpPr txBox="1">
              <a:spLocks noChangeArrowheads="1"/>
            </p:cNvSpPr>
            <p:nvPr/>
          </p:nvSpPr>
          <p:spPr bwMode="auto">
            <a:xfrm>
              <a:off x="654842" y="1409102"/>
              <a:ext cx="4254501" cy="338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7148" tIns="28574" rIns="57148" bIns="28574">
              <a:spAutoFit/>
            </a:bodyPr>
            <a:lstStyle/>
            <a:p>
              <a:pPr algn="ctr"/>
              <a:r>
                <a:rPr lang="en-US" sz="1275" dirty="0"/>
                <a:t>A--B--C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62454" y="2808088"/>
            <a:ext cx="2514600" cy="262844"/>
            <a:chOff x="464343" y="2004414"/>
            <a:chExt cx="4445000" cy="350458"/>
          </a:xfrm>
        </p:grpSpPr>
        <p:sp>
          <p:nvSpPr>
            <p:cNvPr id="19" name="Left Arrow 18"/>
            <p:cNvSpPr/>
            <p:nvPr/>
          </p:nvSpPr>
          <p:spPr>
            <a:xfrm>
              <a:off x="464343" y="2115233"/>
              <a:ext cx="4445000" cy="170962"/>
            </a:xfrm>
            <a:prstGeom prst="leftArrow">
              <a:avLst/>
            </a:prstGeom>
            <a:gradFill>
              <a:gsLst>
                <a:gs pos="50000">
                  <a:srgbClr val="002060"/>
                </a:gs>
                <a:gs pos="99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7148" tIns="28574" rIns="57148" bIns="28574"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54843" y="2004415"/>
              <a:ext cx="4254500" cy="345281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0"/>
                  </a:schemeClr>
                </a:gs>
                <a:gs pos="50000">
                  <a:srgbClr val="002060"/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7148" tIns="28574" rIns="57148" bIns="28574"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54843" y="2004414"/>
              <a:ext cx="4254500" cy="0"/>
            </a:xfrm>
            <a:prstGeom prst="line">
              <a:avLst/>
            </a:prstGeom>
            <a:ln>
              <a:solidFill>
                <a:srgbClr val="73B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54843" y="2349695"/>
              <a:ext cx="4254500" cy="0"/>
            </a:xfrm>
            <a:prstGeom prst="line">
              <a:avLst/>
            </a:prstGeom>
            <a:ln>
              <a:solidFill>
                <a:srgbClr val="73B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0"/>
            <p:cNvSpPr txBox="1">
              <a:spLocks noChangeArrowheads="1"/>
            </p:cNvSpPr>
            <p:nvPr/>
          </p:nvSpPr>
          <p:spPr bwMode="auto">
            <a:xfrm>
              <a:off x="654842" y="2016321"/>
              <a:ext cx="4254501" cy="338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7148" tIns="28574" rIns="57148" bIns="28574">
              <a:spAutoFit/>
            </a:bodyPr>
            <a:lstStyle/>
            <a:p>
              <a:pPr algn="ctr"/>
              <a:r>
                <a:rPr lang="en-US" sz="1275" dirty="0"/>
                <a:t>P--Q--R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62454" y="3250108"/>
            <a:ext cx="2514600" cy="262844"/>
            <a:chOff x="464343" y="2575914"/>
            <a:chExt cx="4445000" cy="350458"/>
          </a:xfrm>
        </p:grpSpPr>
        <p:sp>
          <p:nvSpPr>
            <p:cNvPr id="25" name="Left Arrow 24"/>
            <p:cNvSpPr/>
            <p:nvPr/>
          </p:nvSpPr>
          <p:spPr>
            <a:xfrm>
              <a:off x="464343" y="2667195"/>
              <a:ext cx="4445000" cy="170962"/>
            </a:xfrm>
            <a:prstGeom prst="leftArrow">
              <a:avLst/>
            </a:prstGeom>
            <a:gradFill>
              <a:gsLst>
                <a:gs pos="50000">
                  <a:srgbClr val="002060"/>
                </a:gs>
                <a:gs pos="99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7148" tIns="28574" rIns="57148" bIns="28574"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4843" y="2575915"/>
              <a:ext cx="4254500" cy="345281"/>
            </a:xfrm>
            <a:prstGeom prst="rect">
              <a:avLst/>
            </a:prstGeom>
            <a:gradFill flip="none" rotWithShape="1">
              <a:gsLst>
                <a:gs pos="1000">
                  <a:schemeClr val="bg1">
                    <a:alpha val="0"/>
                  </a:schemeClr>
                </a:gs>
                <a:gs pos="50000">
                  <a:srgbClr val="002060"/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7148" tIns="28574" rIns="57148" bIns="28574"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654843" y="2575914"/>
              <a:ext cx="4254500" cy="0"/>
            </a:xfrm>
            <a:prstGeom prst="line">
              <a:avLst/>
            </a:prstGeom>
            <a:ln>
              <a:solidFill>
                <a:srgbClr val="73B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54843" y="2921195"/>
              <a:ext cx="4254500" cy="0"/>
            </a:xfrm>
            <a:prstGeom prst="line">
              <a:avLst/>
            </a:prstGeom>
            <a:ln>
              <a:solidFill>
                <a:srgbClr val="73B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4"/>
            <p:cNvSpPr txBox="1">
              <a:spLocks noChangeArrowheads="1"/>
            </p:cNvSpPr>
            <p:nvPr/>
          </p:nvSpPr>
          <p:spPr bwMode="auto">
            <a:xfrm>
              <a:off x="654842" y="2587821"/>
              <a:ext cx="4254501" cy="338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7148" tIns="28574" rIns="57148" bIns="28574">
              <a:spAutoFit/>
            </a:bodyPr>
            <a:lstStyle/>
            <a:p>
              <a:pPr algn="ctr"/>
              <a:r>
                <a:rPr lang="en-US" sz="1275" dirty="0"/>
                <a:t>X--Y--Z</a:t>
              </a: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 flipV="1">
            <a:off x="3677054" y="2460856"/>
            <a:ext cx="476655" cy="686"/>
          </a:xfrm>
          <a:prstGeom prst="straightConnector1">
            <a:avLst/>
          </a:prstGeom>
          <a:ln w="38100">
            <a:solidFill>
              <a:srgbClr val="73B9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677054" y="3345581"/>
            <a:ext cx="476655" cy="0"/>
          </a:xfrm>
          <a:prstGeom prst="straightConnector1">
            <a:avLst/>
          </a:prstGeom>
          <a:ln w="38100">
            <a:solidFill>
              <a:srgbClr val="73B9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Audio 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853">
        <p:fade/>
      </p:transition>
    </mc:Choice>
    <mc:Fallback xmlns="">
      <p:transition spd="med" advTm="79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 until all tasks have completed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cudaStreamSynchronize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/>
              <a:t>Used in host code</a:t>
            </a:r>
          </a:p>
          <a:p>
            <a:pPr lvl="1"/>
            <a:r>
              <a:rPr lang="en-US" sz="1200" dirty="0"/>
              <a:t>Takes one parameter – stream identifier</a:t>
            </a:r>
          </a:p>
          <a:p>
            <a:pPr lvl="1"/>
            <a:r>
              <a:rPr lang="en-US" sz="1200" dirty="0"/>
              <a:t>Wait until all tasks in a stream have completed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E.g.,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cudaStreamSynchronize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(stream0)</a:t>
            </a:r>
            <a:r>
              <a:rPr lang="en-US" sz="1200" dirty="0">
                <a:solidFill>
                  <a:schemeClr val="bg1"/>
                </a:solidFill>
              </a:rPr>
              <a:t>in host code ensures that all tasks in the queues of stream0 have completed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200" dirty="0"/>
          </a:p>
          <a:p>
            <a:pPr lvl="1"/>
            <a:endParaRPr lang="en-US" sz="1000" dirty="0"/>
          </a:p>
          <a:p>
            <a:r>
              <a:rPr lang="en-US" sz="1600" dirty="0"/>
              <a:t>This is different 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cudaDeviceSynchronize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200" dirty="0"/>
              <a:t>Also used in host code</a:t>
            </a:r>
          </a:p>
          <a:p>
            <a:pPr lvl="1"/>
            <a:r>
              <a:rPr lang="en-US" sz="1200" dirty="0"/>
              <a:t>No parameter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cudaDeviceSynchronize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200" dirty="0"/>
              <a:t>waits until all tasks in all streams have completed for the current device</a:t>
            </a:r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2556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2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122">
        <p:fade/>
      </p:transition>
    </mc:Choice>
    <mc:Fallback xmlns="">
      <p:transition spd="med" advTm="1331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1068562" y="3305733"/>
            <a:ext cx="4715020" cy="369332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028951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6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45">
        <p:fade/>
      </p:transition>
    </mc:Choice>
    <mc:Fallback xmlns="">
      <p:transition spd="med" advTm="8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To learn how to overlap data transfer with computation</a:t>
            </a:r>
          </a:p>
          <a:p>
            <a:pPr lvl="1"/>
            <a:r>
              <a:rPr lang="en-US" sz="1200" dirty="0"/>
              <a:t>Asynchronous data transfer in CUDA</a:t>
            </a:r>
          </a:p>
          <a:p>
            <a:pPr lvl="1"/>
            <a:r>
              <a:rPr lang="en-US" sz="1200" dirty="0"/>
              <a:t>Practical limitations of CUDA streams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455">
        <p:fade/>
      </p:transition>
    </mc:Choice>
    <mc:Fallback xmlns="">
      <p:transition spd="med" advTm="294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Multi-Stream Host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cudaStream_t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stream0, stream1;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cudaStreamCreate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(&amp;stream0);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cudaStreamCreate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(&amp;stream1);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float *d_A0, *d_B0, *d_C0; // device memory for stream 0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float *d_A1, *d_B1, *d_C1; // device memory for stream 1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cudaMalloc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calls for d_A0, d_B0, d_C0, d_A1, d_B1, d_C1 go here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817">
        <p:fade/>
      </p:transition>
    </mc:Choice>
    <mc:Fallback xmlns="">
      <p:transition spd="med" advTm="104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Multi-Stream Host Code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*2)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cudaMemcpyAsync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(d_A0,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h_A+i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(float),…,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cudaMemcpyAsync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(d_B0,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h_B+i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(float),…,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vecAdd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&lt;&lt;&lt;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/256, 256, 0,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&gt;&gt;&gt;(d_A0, d_B0,…);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cudaMemcpyAsync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h_C+i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d_C0,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(float),…,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cudaMemcpyAsync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(d_A1,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h_A+i+SegSize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(float),…,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cudaMemcpyAsync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(d_B1,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h_B+i+SegSize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(float),…,	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vecAdd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&lt;&lt;&lt;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/256, 256, 0,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&gt;&gt;&gt;(d_A1, d_B1, …);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cudaMemcpyAsync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(d_C1,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h_C+i+SegSize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(float),…,	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717">
        <p:fade/>
      </p:transition>
    </mc:Choice>
    <mc:Fallback xmlns="">
      <p:transition spd="med" advTm="1427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View Closer to Reality in Previous GPUs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943100" y="2372002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A.0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43100" y="2583634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B.0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943100" y="2797947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C.0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43100" y="3012259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A.1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943100" y="3226572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B.1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886200" y="2374680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>
                <a:solidFill>
                  <a:schemeClr val="bg1"/>
                </a:solidFill>
              </a:rPr>
              <a:t>Kernel 0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86200" y="2586314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>
                <a:solidFill>
                  <a:schemeClr val="bg1"/>
                </a:solidFill>
              </a:rPr>
              <a:t>Kernel 1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886200" y="2800626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886200" y="3014939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886200" y="3229252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2452048" y="3980403"/>
            <a:ext cx="665567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050" dirty="0"/>
              <a:t>Stream 0</a:t>
            </a: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830884" y="4004349"/>
            <a:ext cx="59824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900" dirty="0"/>
              <a:t>Stream 1</a:t>
            </a: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771650" y="1530745"/>
            <a:ext cx="1385888" cy="2176245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>
                <a:solidFill>
                  <a:schemeClr val="bg1"/>
                </a:solidFill>
              </a:rPr>
              <a:t>Copy </a:t>
            </a:r>
          </a:p>
          <a:p>
            <a:pPr algn="ctr" eaLnBrk="0" hangingPunct="0"/>
            <a:r>
              <a:rPr lang="en-US" sz="1200">
                <a:solidFill>
                  <a:schemeClr val="bg1"/>
                </a:solidFill>
              </a:rPr>
              <a:t>Engine</a:t>
            </a: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1943100" y="1167940"/>
            <a:ext cx="542925" cy="362885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PCIe</a:t>
            </a:r>
            <a:r>
              <a:rPr lang="en-US" sz="1050" dirty="0">
                <a:solidFill>
                  <a:schemeClr val="bg1"/>
                </a:solidFill>
              </a:rPr>
              <a:t> up</a:t>
            </a: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2486025" y="1167990"/>
            <a:ext cx="542925" cy="363727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PCIe</a:t>
            </a:r>
            <a:r>
              <a:rPr lang="en-US" sz="1050" dirty="0">
                <a:solidFill>
                  <a:schemeClr val="bg1"/>
                </a:solidFill>
              </a:rPr>
              <a:t> down</a:t>
            </a:r>
          </a:p>
        </p:txBody>
      </p:sp>
      <p:sp>
        <p:nvSpPr>
          <p:cNvPr id="19" name="Up Arrow 19"/>
          <p:cNvSpPr>
            <a:spLocks noChangeArrowheads="1"/>
          </p:cNvSpPr>
          <p:nvPr/>
        </p:nvSpPr>
        <p:spPr bwMode="auto">
          <a:xfrm>
            <a:off x="2399111" y="1936233"/>
            <a:ext cx="267890" cy="297359"/>
          </a:xfrm>
          <a:prstGeom prst="upArrow">
            <a:avLst>
              <a:gd name="adj1" fmla="val 50000"/>
              <a:gd name="adj2" fmla="val 49909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3771900" y="1539269"/>
            <a:ext cx="1319213" cy="2167721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>
                <a:solidFill>
                  <a:schemeClr val="bg1"/>
                </a:solidFill>
              </a:rPr>
              <a:t>Kernel Engine</a:t>
            </a:r>
          </a:p>
        </p:txBody>
      </p:sp>
      <p:sp>
        <p:nvSpPr>
          <p:cNvPr id="21" name="Up Arrow 21"/>
          <p:cNvSpPr>
            <a:spLocks noChangeArrowheads="1"/>
          </p:cNvSpPr>
          <p:nvPr/>
        </p:nvSpPr>
        <p:spPr bwMode="auto">
          <a:xfrm>
            <a:off x="4300538" y="1936233"/>
            <a:ext cx="267891" cy="297359"/>
          </a:xfrm>
          <a:prstGeom prst="upArrow">
            <a:avLst>
              <a:gd name="adj1" fmla="val 50000"/>
              <a:gd name="adj2" fmla="val 49909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2" name="Up Arrow 24"/>
          <p:cNvSpPr>
            <a:spLocks noChangeArrowheads="1"/>
          </p:cNvSpPr>
          <p:nvPr/>
        </p:nvSpPr>
        <p:spPr bwMode="auto">
          <a:xfrm>
            <a:off x="2456260" y="3706990"/>
            <a:ext cx="266700" cy="297359"/>
          </a:xfrm>
          <a:prstGeom prst="upArrow">
            <a:avLst>
              <a:gd name="adj1" fmla="val 50000"/>
              <a:gd name="adj2" fmla="val 50132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Up Arrow 25"/>
          <p:cNvSpPr>
            <a:spLocks noChangeArrowheads="1"/>
          </p:cNvSpPr>
          <p:nvPr/>
        </p:nvSpPr>
        <p:spPr bwMode="auto">
          <a:xfrm>
            <a:off x="4338638" y="3706990"/>
            <a:ext cx="266700" cy="297359"/>
          </a:xfrm>
          <a:prstGeom prst="upArrow">
            <a:avLst>
              <a:gd name="adj1" fmla="val 50000"/>
              <a:gd name="adj2" fmla="val 50132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Up Arrow 26"/>
          <p:cNvSpPr>
            <a:spLocks noChangeArrowheads="1"/>
          </p:cNvSpPr>
          <p:nvPr/>
        </p:nvSpPr>
        <p:spPr bwMode="auto">
          <a:xfrm rot="4365240">
            <a:off x="3222827" y="3399349"/>
            <a:ext cx="266700" cy="837796"/>
          </a:xfrm>
          <a:prstGeom prst="upArrow">
            <a:avLst>
              <a:gd name="adj1" fmla="val 50000"/>
              <a:gd name="adj2" fmla="val 50087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5" name="Up Arrow 27"/>
          <p:cNvSpPr>
            <a:spLocks noChangeArrowheads="1"/>
          </p:cNvSpPr>
          <p:nvPr/>
        </p:nvSpPr>
        <p:spPr bwMode="auto">
          <a:xfrm rot="17319008">
            <a:off x="3469387" y="3372333"/>
            <a:ext cx="267891" cy="951680"/>
          </a:xfrm>
          <a:prstGeom prst="upArrow">
            <a:avLst>
              <a:gd name="adj1" fmla="val 50000"/>
              <a:gd name="adj2" fmla="val 50026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TextBox 28"/>
          <p:cNvSpPr txBox="1">
            <a:spLocks noChangeArrowheads="1"/>
          </p:cNvSpPr>
          <p:nvPr/>
        </p:nvSpPr>
        <p:spPr bwMode="auto">
          <a:xfrm>
            <a:off x="1329019" y="4362277"/>
            <a:ext cx="4054315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400" dirty="0"/>
              <a:t>Operations (Kernel launches,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/>
              <a:t> calls)</a:t>
            </a:r>
          </a:p>
        </p:txBody>
      </p:sp>
      <p:cxnSp>
        <p:nvCxnSpPr>
          <p:cNvPr id="27" name="Straight Arrow Connector 3"/>
          <p:cNvCxnSpPr>
            <a:cxnSpLocks noChangeShapeType="1"/>
            <a:stCxn id="6" idx="3"/>
          </p:cNvCxnSpPr>
          <p:nvPr/>
        </p:nvCxnSpPr>
        <p:spPr bwMode="auto">
          <a:xfrm flipV="1">
            <a:off x="3028950" y="2524699"/>
            <a:ext cx="857250" cy="38040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Arrow Connector 32"/>
          <p:cNvCxnSpPr>
            <a:cxnSpLocks noChangeShapeType="1"/>
            <a:endCxn id="4" idx="3"/>
          </p:cNvCxnSpPr>
          <p:nvPr/>
        </p:nvCxnSpPr>
        <p:spPr bwMode="auto">
          <a:xfrm flipH="1">
            <a:off x="3028950" y="2417542"/>
            <a:ext cx="857250" cy="6161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35"/>
          <p:cNvCxnSpPr>
            <a:cxnSpLocks noChangeShapeType="1"/>
            <a:stCxn id="9" idx="1"/>
            <a:endCxn id="5" idx="3"/>
          </p:cNvCxnSpPr>
          <p:nvPr/>
        </p:nvCxnSpPr>
        <p:spPr bwMode="auto">
          <a:xfrm flipH="1">
            <a:off x="3028950" y="2481837"/>
            <a:ext cx="857250" cy="20895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1945481" y="3440884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C.1</a:t>
            </a:r>
          </a:p>
        </p:txBody>
      </p:sp>
      <p:cxnSp>
        <p:nvCxnSpPr>
          <p:cNvPr id="31" name="Straight Arrow Connector 40"/>
          <p:cNvCxnSpPr>
            <a:cxnSpLocks noChangeShapeType="1"/>
            <a:stCxn id="10" idx="1"/>
            <a:endCxn id="7" idx="3"/>
          </p:cNvCxnSpPr>
          <p:nvPr/>
        </p:nvCxnSpPr>
        <p:spPr bwMode="auto">
          <a:xfrm flipH="1">
            <a:off x="3028950" y="2693471"/>
            <a:ext cx="857250" cy="42594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42"/>
          <p:cNvCxnSpPr>
            <a:cxnSpLocks noChangeShapeType="1"/>
            <a:stCxn id="10" idx="1"/>
            <a:endCxn id="8" idx="3"/>
          </p:cNvCxnSpPr>
          <p:nvPr/>
        </p:nvCxnSpPr>
        <p:spPr bwMode="auto">
          <a:xfrm flipH="1">
            <a:off x="3028950" y="2693470"/>
            <a:ext cx="857250" cy="640259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44"/>
          <p:cNvCxnSpPr>
            <a:cxnSpLocks noChangeShapeType="1"/>
            <a:stCxn id="30" idx="3"/>
          </p:cNvCxnSpPr>
          <p:nvPr/>
        </p:nvCxnSpPr>
        <p:spPr bwMode="auto">
          <a:xfrm flipV="1">
            <a:off x="3031332" y="2760444"/>
            <a:ext cx="854869" cy="787598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5" name="Audio 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622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149">
        <p:fade/>
      </p:transition>
    </mc:Choice>
    <mc:Fallback xmlns="">
      <p:transition spd="med" advTm="1181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quite the overlap we want in some GPUs</a:t>
            </a:r>
            <a:endParaRPr lang="en-US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C.0 blocks A.1 and B.1 in the copy engine queue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1484112" y="1634971"/>
            <a:ext cx="542925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Trans A.0</a:t>
            </a:r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2087760" y="1639436"/>
            <a:ext cx="538163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Trans B.0</a:t>
            </a: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3829050" y="1639436"/>
            <a:ext cx="571500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Trans C.0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3898905" y="2199690"/>
            <a:ext cx="571500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Trans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A.1</a:t>
            </a: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2687239" y="1639436"/>
            <a:ext cx="1084661" cy="471488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Comp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C.0 = A.0 + B.0</a:t>
            </a: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4584705" y="2205991"/>
            <a:ext cx="571500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Trans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B.1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213356" y="2199690"/>
            <a:ext cx="998936" cy="471488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Comp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C.1= A.1 + B.1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269441" y="2205991"/>
            <a:ext cx="571500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</a:rPr>
              <a:t>Trans C.1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850">
        <p:fade/>
      </p:transition>
    </mc:Choice>
    <mc:Fallback xmlns="">
      <p:transition spd="med" advTm="69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Multi-Stream Host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&lt;n; </a:t>
            </a:r>
            <a:r>
              <a:rPr lang="en-US" dirty="0" err="1"/>
              <a:t>i</a:t>
            </a:r>
            <a:r>
              <a:rPr lang="en-US" dirty="0"/>
              <a:t>+=</a:t>
            </a:r>
            <a:r>
              <a:rPr lang="en-US" dirty="0" err="1"/>
              <a:t>SegSize</a:t>
            </a:r>
            <a:r>
              <a:rPr lang="en-US" dirty="0"/>
              <a:t>*2)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cudaMemcpyAsync</a:t>
            </a:r>
            <a:r>
              <a:rPr lang="en-US" dirty="0"/>
              <a:t>(d_A0, </a:t>
            </a:r>
            <a:r>
              <a:rPr lang="en-US" dirty="0" err="1"/>
              <a:t>h_A+i</a:t>
            </a:r>
            <a:r>
              <a:rPr lang="en-US" dirty="0"/>
              <a:t>, </a:t>
            </a:r>
            <a:r>
              <a:rPr lang="en-US" dirty="0" err="1"/>
              <a:t>SegSize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(float),…, </a:t>
            </a:r>
            <a:r>
              <a:rPr lang="en-US" dirty="0">
                <a:solidFill>
                  <a:srgbClr val="FF0000"/>
                </a:solidFill>
              </a:rPr>
              <a:t>stream0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cudaMemcpyAsync</a:t>
            </a:r>
            <a:r>
              <a:rPr lang="en-US" dirty="0"/>
              <a:t>(d_B0, </a:t>
            </a:r>
            <a:r>
              <a:rPr lang="en-US" dirty="0" err="1"/>
              <a:t>h_B+i</a:t>
            </a:r>
            <a:r>
              <a:rPr lang="en-US" dirty="0"/>
              <a:t>, </a:t>
            </a:r>
            <a:r>
              <a:rPr lang="en-US" dirty="0" err="1"/>
              <a:t>SegSize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(float),…, </a:t>
            </a:r>
            <a:r>
              <a:rPr lang="en-US" dirty="0">
                <a:solidFill>
                  <a:srgbClr val="FF0000"/>
                </a:solidFill>
              </a:rPr>
              <a:t>stream0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cudaMemcpyAsync</a:t>
            </a:r>
            <a:r>
              <a:rPr lang="en-US" dirty="0"/>
              <a:t>(d_A1, </a:t>
            </a:r>
            <a:r>
              <a:rPr lang="en-US" dirty="0" err="1"/>
              <a:t>h_A+i+SegSize</a:t>
            </a:r>
            <a:r>
              <a:rPr lang="en-US" dirty="0"/>
              <a:t>, </a:t>
            </a:r>
            <a:r>
              <a:rPr lang="en-US" dirty="0" err="1"/>
              <a:t>SegSize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(float),…, </a:t>
            </a:r>
            <a:r>
              <a:rPr lang="en-US" dirty="0">
                <a:solidFill>
                  <a:srgbClr val="FF0000"/>
                </a:solidFill>
              </a:rPr>
              <a:t>stream1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cudaMemcpyAsync</a:t>
            </a:r>
            <a:r>
              <a:rPr lang="en-US" dirty="0"/>
              <a:t>(d_B1, </a:t>
            </a:r>
            <a:r>
              <a:rPr lang="en-US" dirty="0" err="1"/>
              <a:t>h_B+i+SegSize</a:t>
            </a:r>
            <a:r>
              <a:rPr lang="en-US" dirty="0"/>
              <a:t>, </a:t>
            </a:r>
            <a:r>
              <a:rPr lang="en-US" dirty="0" err="1"/>
              <a:t>SegSize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(float),…, </a:t>
            </a:r>
            <a:r>
              <a:rPr lang="en-US" dirty="0">
                <a:solidFill>
                  <a:srgbClr val="FF0000"/>
                </a:solidFill>
              </a:rPr>
              <a:t>stream1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vecAdd</a:t>
            </a:r>
            <a:r>
              <a:rPr lang="en-US" dirty="0"/>
              <a:t>&lt;&lt;&lt;</a:t>
            </a:r>
            <a:r>
              <a:rPr lang="en-US" dirty="0" err="1"/>
              <a:t>SegSize</a:t>
            </a:r>
            <a:r>
              <a:rPr lang="en-US" dirty="0"/>
              <a:t>/256, 256, 0, </a:t>
            </a:r>
            <a:r>
              <a:rPr lang="en-US" dirty="0">
                <a:solidFill>
                  <a:srgbClr val="FF0000"/>
                </a:solidFill>
              </a:rPr>
              <a:t>stream0</a:t>
            </a:r>
            <a:r>
              <a:rPr lang="en-US" dirty="0"/>
              <a:t>&gt;&gt;&gt;(d_A0, d_B0, …);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vecAdd</a:t>
            </a:r>
            <a:r>
              <a:rPr lang="en-US" dirty="0"/>
              <a:t>&lt;&lt;&lt;</a:t>
            </a:r>
            <a:r>
              <a:rPr lang="en-US" dirty="0" err="1"/>
              <a:t>SegSize</a:t>
            </a:r>
            <a:r>
              <a:rPr lang="en-US" dirty="0"/>
              <a:t>/256, 256, 0, </a:t>
            </a:r>
            <a:r>
              <a:rPr lang="en-US" dirty="0">
                <a:solidFill>
                  <a:srgbClr val="FF0000"/>
                </a:solidFill>
              </a:rPr>
              <a:t>stream1</a:t>
            </a:r>
            <a:r>
              <a:rPr lang="en-US" dirty="0"/>
              <a:t>&gt;&gt;&gt;(d_A1, d_B1, …);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cudaMemcpyAsync</a:t>
            </a:r>
            <a:r>
              <a:rPr lang="en-US" dirty="0"/>
              <a:t>(</a:t>
            </a:r>
            <a:r>
              <a:rPr lang="en-US" dirty="0" err="1"/>
              <a:t>h_C+i</a:t>
            </a:r>
            <a:r>
              <a:rPr lang="en-US" dirty="0"/>
              <a:t>, d_C0, </a:t>
            </a:r>
            <a:r>
              <a:rPr lang="en-US" dirty="0" err="1"/>
              <a:t>SegSize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(float),…, </a:t>
            </a:r>
            <a:r>
              <a:rPr lang="en-US" dirty="0">
                <a:solidFill>
                  <a:srgbClr val="FF0000"/>
                </a:solidFill>
              </a:rPr>
              <a:t>stream0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cudaMemcpyAsync</a:t>
            </a:r>
            <a:r>
              <a:rPr lang="en-US" dirty="0"/>
              <a:t>(</a:t>
            </a:r>
            <a:r>
              <a:rPr lang="en-US" dirty="0" err="1"/>
              <a:t>h_C+i+SegSize</a:t>
            </a:r>
            <a:r>
              <a:rPr lang="en-US" dirty="0"/>
              <a:t>, d_C1, </a:t>
            </a:r>
            <a:r>
              <a:rPr lang="en-US" dirty="0" err="1"/>
              <a:t>SegSize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(float),…, </a:t>
            </a:r>
            <a:r>
              <a:rPr lang="en-US" dirty="0">
                <a:solidFill>
                  <a:srgbClr val="FF0000"/>
                </a:solidFill>
              </a:rPr>
              <a:t>stream1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1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319">
        <p:fade/>
      </p:transition>
    </mc:Choice>
    <mc:Fallback xmlns="">
      <p:transition spd="med" advTm="993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C.0 no longer blocks A.1 and B.1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938338" y="2387572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A.0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38338" y="2599205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B.0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938338" y="2813518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A.1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38338" y="3027830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B.1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938338" y="3242143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C.0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881438" y="2390251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>
                <a:solidFill>
                  <a:schemeClr val="bg1"/>
                </a:solidFill>
              </a:rPr>
              <a:t>Kernel 0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81438" y="2601885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>
                <a:solidFill>
                  <a:schemeClr val="bg1"/>
                </a:solidFill>
              </a:rPr>
              <a:t>Kernel 1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881438" y="2816197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881438" y="3030510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881438" y="3244822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2432448" y="3960013"/>
            <a:ext cx="7377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200" dirty="0"/>
              <a:t>Stream 0</a:t>
            </a: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827402" y="3987457"/>
            <a:ext cx="665567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050" dirty="0"/>
              <a:t>Stream 1</a:t>
            </a: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766887" y="1541038"/>
            <a:ext cx="1385888" cy="218152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>
                <a:solidFill>
                  <a:schemeClr val="bg1"/>
                </a:solidFill>
              </a:rPr>
              <a:t>Copy </a:t>
            </a:r>
          </a:p>
          <a:p>
            <a:pPr algn="ctr" eaLnBrk="0" hangingPunct="0"/>
            <a:r>
              <a:rPr lang="en-US" sz="1200">
                <a:solidFill>
                  <a:schemeClr val="bg1"/>
                </a:solidFill>
              </a:rPr>
              <a:t>Engine</a:t>
            </a: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1938338" y="1189044"/>
            <a:ext cx="542925" cy="336814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PCIe</a:t>
            </a:r>
            <a:r>
              <a:rPr lang="en-US" sz="1050" dirty="0">
                <a:solidFill>
                  <a:schemeClr val="bg1"/>
                </a:solidFill>
              </a:rPr>
              <a:t> up</a:t>
            </a: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2481263" y="1189045"/>
            <a:ext cx="542925" cy="3368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PCIe</a:t>
            </a:r>
            <a:r>
              <a:rPr lang="en-US" sz="1050" dirty="0">
                <a:solidFill>
                  <a:schemeClr val="bg1"/>
                </a:solidFill>
              </a:rPr>
              <a:t> down</a:t>
            </a:r>
          </a:p>
        </p:txBody>
      </p:sp>
      <p:sp>
        <p:nvSpPr>
          <p:cNvPr id="19" name="Up Arrow 19"/>
          <p:cNvSpPr>
            <a:spLocks noChangeArrowheads="1"/>
          </p:cNvSpPr>
          <p:nvPr/>
        </p:nvSpPr>
        <p:spPr bwMode="auto">
          <a:xfrm>
            <a:off x="2394349" y="1951804"/>
            <a:ext cx="267890" cy="297359"/>
          </a:xfrm>
          <a:prstGeom prst="upArrow">
            <a:avLst>
              <a:gd name="adj1" fmla="val 50000"/>
              <a:gd name="adj2" fmla="val 49909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3767506" y="1541038"/>
            <a:ext cx="1319213" cy="2233315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>
                <a:solidFill>
                  <a:schemeClr val="bg1"/>
                </a:solidFill>
              </a:rPr>
              <a:t>Kernel Engine</a:t>
            </a:r>
          </a:p>
        </p:txBody>
      </p:sp>
      <p:sp>
        <p:nvSpPr>
          <p:cNvPr id="21" name="Up Arrow 21"/>
          <p:cNvSpPr>
            <a:spLocks noChangeArrowheads="1"/>
          </p:cNvSpPr>
          <p:nvPr/>
        </p:nvSpPr>
        <p:spPr bwMode="auto">
          <a:xfrm>
            <a:off x="4295775" y="1951804"/>
            <a:ext cx="267891" cy="297359"/>
          </a:xfrm>
          <a:prstGeom prst="upArrow">
            <a:avLst>
              <a:gd name="adj1" fmla="val 50000"/>
              <a:gd name="adj2" fmla="val 49909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2" name="Up Arrow 24"/>
          <p:cNvSpPr>
            <a:spLocks noChangeArrowheads="1"/>
          </p:cNvSpPr>
          <p:nvPr/>
        </p:nvSpPr>
        <p:spPr bwMode="auto">
          <a:xfrm>
            <a:off x="2451497" y="3722560"/>
            <a:ext cx="266700" cy="297359"/>
          </a:xfrm>
          <a:prstGeom prst="upArrow">
            <a:avLst>
              <a:gd name="adj1" fmla="val 50000"/>
              <a:gd name="adj2" fmla="val 50132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23" name="Up Arrow 25"/>
          <p:cNvSpPr>
            <a:spLocks noChangeArrowheads="1"/>
          </p:cNvSpPr>
          <p:nvPr/>
        </p:nvSpPr>
        <p:spPr bwMode="auto">
          <a:xfrm>
            <a:off x="4333875" y="3722560"/>
            <a:ext cx="266700" cy="297359"/>
          </a:xfrm>
          <a:prstGeom prst="upArrow">
            <a:avLst>
              <a:gd name="adj1" fmla="val 50000"/>
              <a:gd name="adj2" fmla="val 50132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24" name="Up Arrow 26"/>
          <p:cNvSpPr>
            <a:spLocks noChangeArrowheads="1"/>
          </p:cNvSpPr>
          <p:nvPr/>
        </p:nvSpPr>
        <p:spPr bwMode="auto">
          <a:xfrm rot="3445986">
            <a:off x="3019425" y="3686842"/>
            <a:ext cx="266700" cy="355402"/>
          </a:xfrm>
          <a:prstGeom prst="upArrow">
            <a:avLst>
              <a:gd name="adj1" fmla="val 50000"/>
              <a:gd name="adj2" fmla="val 50087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5" name="Up Arrow 27"/>
          <p:cNvSpPr>
            <a:spLocks noChangeArrowheads="1"/>
          </p:cNvSpPr>
          <p:nvPr/>
        </p:nvSpPr>
        <p:spPr bwMode="auto">
          <a:xfrm rot="18051472">
            <a:off x="3733800" y="3704701"/>
            <a:ext cx="267891" cy="348258"/>
          </a:xfrm>
          <a:prstGeom prst="upArrow">
            <a:avLst>
              <a:gd name="adj1" fmla="val 50000"/>
              <a:gd name="adj2" fmla="val 50026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TextBox 28"/>
          <p:cNvSpPr txBox="1">
            <a:spLocks noChangeArrowheads="1"/>
          </p:cNvSpPr>
          <p:nvPr/>
        </p:nvSpPr>
        <p:spPr bwMode="auto">
          <a:xfrm>
            <a:off x="1521034" y="4314242"/>
            <a:ext cx="3863558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400" dirty="0"/>
              <a:t>Operations (Kernel launches, </a:t>
            </a:r>
            <a:r>
              <a:rPr lang="en-US" sz="1400" dirty="0" err="1"/>
              <a:t>cudaMemcpy</a:t>
            </a:r>
            <a:r>
              <a:rPr lang="en-US" sz="1400" dirty="0"/>
              <a:t>() calls)</a:t>
            </a:r>
          </a:p>
        </p:txBody>
      </p:sp>
      <p:cxnSp>
        <p:nvCxnSpPr>
          <p:cNvPr id="27" name="Straight Arrow Connector 3"/>
          <p:cNvCxnSpPr>
            <a:cxnSpLocks noChangeShapeType="1"/>
            <a:stCxn id="8" idx="3"/>
            <a:endCxn id="9" idx="1"/>
          </p:cNvCxnSpPr>
          <p:nvPr/>
        </p:nvCxnSpPr>
        <p:spPr bwMode="auto">
          <a:xfrm flipV="1">
            <a:off x="3024188" y="2497407"/>
            <a:ext cx="857250" cy="851892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Arrow Connector 32"/>
          <p:cNvCxnSpPr>
            <a:cxnSpLocks noChangeShapeType="1"/>
            <a:endCxn id="4" idx="3"/>
          </p:cNvCxnSpPr>
          <p:nvPr/>
        </p:nvCxnSpPr>
        <p:spPr bwMode="auto">
          <a:xfrm flipH="1">
            <a:off x="3024188" y="2433113"/>
            <a:ext cx="857250" cy="6161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35"/>
          <p:cNvCxnSpPr>
            <a:cxnSpLocks noChangeShapeType="1"/>
            <a:stCxn id="9" idx="1"/>
            <a:endCxn id="5" idx="3"/>
          </p:cNvCxnSpPr>
          <p:nvPr/>
        </p:nvCxnSpPr>
        <p:spPr bwMode="auto">
          <a:xfrm flipH="1">
            <a:off x="3024188" y="2497408"/>
            <a:ext cx="857250" cy="20895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1940719" y="3456455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MemCpy</a:t>
            </a:r>
            <a:r>
              <a:rPr lang="en-US" sz="1050" dirty="0">
                <a:solidFill>
                  <a:schemeClr val="bg1"/>
                </a:solidFill>
              </a:rPr>
              <a:t> C.1</a:t>
            </a:r>
          </a:p>
        </p:txBody>
      </p:sp>
      <p:cxnSp>
        <p:nvCxnSpPr>
          <p:cNvPr id="31" name="Straight Arrow Connector 40"/>
          <p:cNvCxnSpPr>
            <a:cxnSpLocks noChangeShapeType="1"/>
            <a:stCxn id="10" idx="1"/>
            <a:endCxn id="6" idx="3"/>
          </p:cNvCxnSpPr>
          <p:nvPr/>
        </p:nvCxnSpPr>
        <p:spPr bwMode="auto">
          <a:xfrm flipH="1">
            <a:off x="3024188" y="2709042"/>
            <a:ext cx="857250" cy="211633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42"/>
          <p:cNvCxnSpPr>
            <a:cxnSpLocks noChangeShapeType="1"/>
            <a:stCxn id="10" idx="1"/>
            <a:endCxn id="7" idx="3"/>
          </p:cNvCxnSpPr>
          <p:nvPr/>
        </p:nvCxnSpPr>
        <p:spPr bwMode="auto">
          <a:xfrm flipH="1">
            <a:off x="3024188" y="2709042"/>
            <a:ext cx="857250" cy="42594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44"/>
          <p:cNvCxnSpPr>
            <a:cxnSpLocks noChangeShapeType="1"/>
            <a:stCxn id="30" idx="3"/>
          </p:cNvCxnSpPr>
          <p:nvPr/>
        </p:nvCxnSpPr>
        <p:spPr bwMode="auto">
          <a:xfrm flipV="1">
            <a:off x="3026570" y="2776015"/>
            <a:ext cx="854869" cy="787598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198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829">
        <p:fade/>
      </p:transition>
    </mc:Choice>
    <mc:Fallback xmlns="">
      <p:transition spd="med" advTm="748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Better, not quite the best overlap</a:t>
            </a:r>
            <a:endParaRPr lang="en-US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C.1 blocks next iteration A.0 and B.0 in the copy engine queue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808814" y="1588879"/>
            <a:ext cx="619982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A.0</a:t>
            </a:r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1489518" y="1593344"/>
            <a:ext cx="596503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B.0</a:t>
            </a: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3500483" y="1599427"/>
            <a:ext cx="571500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C.0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2143171" y="2158426"/>
            <a:ext cx="571500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A.1</a:t>
            </a: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2157458" y="1599427"/>
            <a:ext cx="1051656" cy="471488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C.0 = A.0 + B.0</a:t>
            </a: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2828971" y="2164727"/>
            <a:ext cx="571500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B.1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3500485" y="2167390"/>
            <a:ext cx="1023080" cy="471488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C.1= A.1 + B.1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686300" y="2158426"/>
            <a:ext cx="571500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C.1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758154" y="2675886"/>
            <a:ext cx="603647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A.2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403204" y="2676731"/>
            <a:ext cx="596503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B.2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6056857" y="3241813"/>
            <a:ext cx="571500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A.2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071144" y="2682814"/>
            <a:ext cx="753125" cy="471488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C.2 = A.2 +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32422" y="1705926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 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28971" y="2814683"/>
            <a:ext cx="8290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 n+1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11370" y="2629914"/>
            <a:ext cx="6412899" cy="2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004">
        <p:fade/>
      </p:transition>
    </mc:Choice>
    <mc:Fallback xmlns="">
      <p:transition spd="med" advTm="101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8-1-convolution-2015" id="{607ADF4E-4A54-4E1B-9B26-78CDD6CE8D21}" vid="{CFEF926C-2786-4CBB-BC45-0BD2794A6D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15.23</Order0>
    <Chapter xmlns="1956f548-e1c6-4bad-9b00-9434a603b471" xsi:nil="true"/>
    <Kit_x0020_Version xmlns="1956f548-e1c6-4bad-9b00-9434a603b471">Eval Kit</Kit_x0020_Versio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2D4E39-0A15-4C95-B79C-A884ADD4277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13848D-42B0-40E0-AFE9-79190F9756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CF713D-FBEB-4BB0-B9DA-09A762996D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Teching Kit Template</Template>
  <TotalTime>2491</TotalTime>
  <Words>1041</Words>
  <Application>Microsoft Office PowerPoint</Application>
  <PresentationFormat>Custom</PresentationFormat>
  <Paragraphs>154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Sentinel Medium</vt:lpstr>
      <vt:lpstr>Times New Roman</vt:lpstr>
      <vt:lpstr>Trebuchet MS</vt:lpstr>
      <vt:lpstr>2_Title &amp; Bullet </vt:lpstr>
      <vt:lpstr>Module 14 – Efficient Host-Device Data Transfer</vt:lpstr>
      <vt:lpstr>Objective</vt:lpstr>
      <vt:lpstr>Simple Multi-Stream Host Code</vt:lpstr>
      <vt:lpstr>Simple Multi-Stream Host Code (Cont.)</vt:lpstr>
      <vt:lpstr>A View Closer to Reality in Previous GPUs</vt:lpstr>
      <vt:lpstr>Not quite the overlap we want in some GPUs</vt:lpstr>
      <vt:lpstr>Better Multi-Stream Host Code </vt:lpstr>
      <vt:lpstr>C.0 no longer blocks A.1 and B.1</vt:lpstr>
      <vt:lpstr>Better, not quite the best overlap</vt:lpstr>
      <vt:lpstr>Ideal, Pipelined Timing</vt:lpstr>
      <vt:lpstr>Hyper Queues</vt:lpstr>
      <vt:lpstr>Wait until all tasks have completed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15 - Efficient Host-Device Data Transfer</dc:title>
  <dc:creator>Calianno, Vincent Luke</dc:creator>
  <cp:lastModifiedBy>Andrew Schuh</cp:lastModifiedBy>
  <cp:revision>76</cp:revision>
  <dcterms:created xsi:type="dcterms:W3CDTF">2012-12-19T21:49:48Z</dcterms:created>
  <dcterms:modified xsi:type="dcterms:W3CDTF">2017-05-05T16:07:30Z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  <property fmtid="{D5CDD505-2E9C-101B-9397-08002B2CF9AE}" pid="7" name="Labs">
    <vt:lpwstr>N/A</vt:lpwstr>
  </property>
  <property fmtid="{D5CDD505-2E9C-101B-9397-08002B2CF9AE}" pid="8" name="Test Field">
    <vt:lpwstr>Slides</vt:lpwstr>
  </property>
  <property fmtid="{D5CDD505-2E9C-101B-9397-08002B2CF9AE}" pid="9" name="Lectures">
    <vt:lpwstr>N/A</vt:lpwstr>
  </property>
  <property fmtid="{D5CDD505-2E9C-101B-9397-08002B2CF9AE}" pid="10" name="Quizzes">
    <vt:lpwstr>N/A</vt:lpwstr>
  </property>
</Properties>
</file>